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s/slide8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258" r:id="rId2"/>
    <p:sldId id="264" r:id="rId3"/>
    <p:sldId id="274" r:id="rId4"/>
    <p:sldId id="275" r:id="rId5"/>
    <p:sldId id="276" r:id="rId6"/>
    <p:sldId id="277" r:id="rId7"/>
    <p:sldId id="278" r:id="rId8"/>
    <p:sldId id="267" r:id="rId9"/>
  </p:sldIdLst>
  <p:sldSz cx="9144000" cy="6858000" type="screen4x3"/>
  <p:notesSz cx="6858000" cy="9144000"/>
  <p:embeddedFontLst>
    <p:embeddedFont>
      <p:font typeface="Twinkl" pitchFamily="2" charset="0"/>
      <p:regular r:id="rId12"/>
      <p:bold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B1E3"/>
    <a:srgbClr val="CA4692"/>
    <a:srgbClr val="FAF3F8"/>
    <a:srgbClr val="BE9BFF"/>
    <a:srgbClr val="5C5DD3"/>
    <a:srgbClr val="0175B0"/>
    <a:srgbClr val="AFDEF8"/>
    <a:srgbClr val="FFE961"/>
    <a:srgbClr val="FFE001"/>
    <a:srgbClr val="18A0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62" autoAdjust="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366" y="78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customXml" Target="../customXml/item2.xml"/><Relationship Id="rId10" Type="http://schemas.openxmlformats.org/officeDocument/2006/relationships/notesMaster" Target="notesMasters/notesMaster1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customXml" Target="../customXml/item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  <a:extLst>
              <a:ext uri="{FF2B5EF4-FFF2-40B4-BE49-F238E27FC236}">
                <a16:creationId xmlns:a16="http://schemas.microsoft.com/office/drawing/2014/main" id="{905C8380-A507-B540-8955-C21DAA2BACD1}"/>
              </a:ext>
            </a:extLst>
          </p:cNvPr>
          <p:cNvSpPr/>
          <p:nvPr userDrawn="1"/>
        </p:nvSpPr>
        <p:spPr>
          <a:xfrm>
            <a:off x="0" y="5845629"/>
            <a:ext cx="1355271" cy="10123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3"/>
            <a:extLst>
              <a:ext uri="{FF2B5EF4-FFF2-40B4-BE49-F238E27FC236}">
                <a16:creationId xmlns:a16="http://schemas.microsoft.com/office/drawing/2014/main" id="{837E86BE-E5C8-FA4D-87BB-239613816B49}"/>
              </a:ext>
            </a:extLst>
          </p:cNvPr>
          <p:cNvSpPr/>
          <p:nvPr userDrawn="1"/>
        </p:nvSpPr>
        <p:spPr>
          <a:xfrm>
            <a:off x="8164286" y="5845629"/>
            <a:ext cx="979714" cy="10123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  <p:sp>
        <p:nvSpPr>
          <p:cNvPr id="5" name="Rectangle 4">
            <a:hlinkClick r:id="rId4"/>
            <a:extLst>
              <a:ext uri="{FF2B5EF4-FFF2-40B4-BE49-F238E27FC236}">
                <a16:creationId xmlns:a16="http://schemas.microsoft.com/office/drawing/2014/main" id="{78E76F2F-F1FD-7C43-958C-9A17166FB8AE}"/>
              </a:ext>
            </a:extLst>
          </p:cNvPr>
          <p:cNvSpPr/>
          <p:nvPr userDrawn="1"/>
        </p:nvSpPr>
        <p:spPr>
          <a:xfrm>
            <a:off x="8164286" y="6596743"/>
            <a:ext cx="979714" cy="2612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Rectangle 3">
            <a:hlinkClick r:id="rId3"/>
            <a:extLst>
              <a:ext uri="{FF2B5EF4-FFF2-40B4-BE49-F238E27FC236}">
                <a16:creationId xmlns:a16="http://schemas.microsoft.com/office/drawing/2014/main" id="{16EF8169-7F48-484B-BE12-CCB4D82B0906}"/>
              </a:ext>
            </a:extLst>
          </p:cNvPr>
          <p:cNvSpPr/>
          <p:nvPr userDrawn="1"/>
        </p:nvSpPr>
        <p:spPr>
          <a:xfrm>
            <a:off x="8164286" y="6596743"/>
            <a:ext cx="979714" cy="2612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5D80622B-41F8-864A-9663-52C10B642FFF}"/>
              </a:ext>
            </a:extLst>
          </p:cNvPr>
          <p:cNvSpPr/>
          <p:nvPr userDrawn="1"/>
        </p:nvSpPr>
        <p:spPr>
          <a:xfrm>
            <a:off x="8164286" y="6596743"/>
            <a:ext cx="979714" cy="2612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25769804-67CF-034F-9C80-0A4B557B3365}"/>
              </a:ext>
            </a:extLst>
          </p:cNvPr>
          <p:cNvSpPr/>
          <p:nvPr userDrawn="1"/>
        </p:nvSpPr>
        <p:spPr>
          <a:xfrm>
            <a:off x="0" y="5845629"/>
            <a:ext cx="1355271" cy="10123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3"/>
            <a:extLst>
              <a:ext uri="{FF2B5EF4-FFF2-40B4-BE49-F238E27FC236}">
                <a16:creationId xmlns:a16="http://schemas.microsoft.com/office/drawing/2014/main" id="{A3BC479F-EC1B-3E41-8854-2BADCD0A9CBC}"/>
              </a:ext>
            </a:extLst>
          </p:cNvPr>
          <p:cNvSpPr/>
          <p:nvPr userDrawn="1"/>
        </p:nvSpPr>
        <p:spPr>
          <a:xfrm>
            <a:off x="8164286" y="5845628"/>
            <a:ext cx="979714" cy="10123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tif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CA4692"/>
                </a:solidFill>
                <a:latin typeface="+mn-lt"/>
              </a:rPr>
              <a:t>Why Do People Celebrate Easter?</a:t>
            </a:r>
          </a:p>
        </p:txBody>
      </p:sp>
      <p:sp>
        <p:nvSpPr>
          <p:cNvPr id="2" name="Rectangle: Rounded Corners 1"/>
          <p:cNvSpPr/>
          <p:nvPr/>
        </p:nvSpPr>
        <p:spPr>
          <a:xfrm>
            <a:off x="2843783" y="1612757"/>
            <a:ext cx="5513834" cy="441863"/>
          </a:xfrm>
          <a:prstGeom prst="round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04000" tIns="180000" rIns="180000" bIns="18000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It is a Christian festival.</a:t>
            </a:r>
          </a:p>
        </p:txBody>
      </p:sp>
      <p:sp>
        <p:nvSpPr>
          <p:cNvPr id="7" name="Rectangle: Rounded Corners 6"/>
          <p:cNvSpPr/>
          <p:nvPr/>
        </p:nvSpPr>
        <p:spPr>
          <a:xfrm>
            <a:off x="2040576" y="2302849"/>
            <a:ext cx="6317041" cy="811496"/>
          </a:xfrm>
          <a:prstGeom prst="roundRect">
            <a:avLst/>
          </a:prstGeom>
          <a:solidFill>
            <a:srgbClr val="CA4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6000" tIns="180000" rIns="180000" bIns="18000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It is the oldest and most important Christian festival.</a:t>
            </a:r>
          </a:p>
        </p:txBody>
      </p:sp>
      <p:sp>
        <p:nvSpPr>
          <p:cNvPr id="9" name="Rectangle: Rounded Corners 8"/>
          <p:cNvSpPr/>
          <p:nvPr/>
        </p:nvSpPr>
        <p:spPr>
          <a:xfrm>
            <a:off x="1828800" y="3362574"/>
            <a:ext cx="6528817" cy="858833"/>
          </a:xfrm>
          <a:prstGeom prst="round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376000" tIns="180000" rIns="180000" bIns="18000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To celebrate the death and coming to life again of Jesus Christ.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0" t="1449" r="17337" b="3289"/>
          <a:stretch/>
        </p:blipFill>
        <p:spPr>
          <a:xfrm>
            <a:off x="786383" y="1535398"/>
            <a:ext cx="3273553" cy="3267983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sp>
        <p:nvSpPr>
          <p:cNvPr id="10" name="Rectangle: Rounded Corners 9"/>
          <p:cNvSpPr/>
          <p:nvPr/>
        </p:nvSpPr>
        <p:spPr>
          <a:xfrm>
            <a:off x="786384" y="5010912"/>
            <a:ext cx="7571234" cy="858833"/>
          </a:xfrm>
          <a:prstGeom prst="roundRect">
            <a:avLst/>
          </a:prstGeom>
          <a:solidFill>
            <a:srgbClr val="CA4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For Christians, the dawn of Easter Sunday with its message of new life is the high point of the Christian year.</a:t>
            </a: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CA4692"/>
                </a:solidFill>
                <a:latin typeface="+mn-lt"/>
              </a:rPr>
              <a:t>The Easter Story</a:t>
            </a:r>
          </a:p>
        </p:txBody>
      </p:sp>
      <p:sp>
        <p:nvSpPr>
          <p:cNvPr id="2" name="Rectangle: Rounded Corners 1"/>
          <p:cNvSpPr/>
          <p:nvPr/>
        </p:nvSpPr>
        <p:spPr>
          <a:xfrm>
            <a:off x="1950720" y="1375913"/>
            <a:ext cx="6432865" cy="757964"/>
          </a:xfrm>
          <a:prstGeom prst="round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55999" tIns="144000" bIns="144000" rtlCol="0" anchor="ctr"/>
          <a:lstStyle/>
          <a:p>
            <a:r>
              <a:rPr lang="en-GB" b="1" dirty="0"/>
              <a:t>Maundy Thursday </a:t>
            </a:r>
            <a:r>
              <a:rPr lang="en-GB" dirty="0"/>
              <a:t>- Jesus had the ‘Last Supper’ with his disciples.</a:t>
            </a:r>
          </a:p>
        </p:txBody>
      </p:sp>
      <p:sp>
        <p:nvSpPr>
          <p:cNvPr id="7" name="Rectangle: Rounded Corners 6"/>
          <p:cNvSpPr/>
          <p:nvPr/>
        </p:nvSpPr>
        <p:spPr>
          <a:xfrm>
            <a:off x="1769689" y="1886944"/>
            <a:ext cx="6613895" cy="1051125"/>
          </a:xfrm>
          <a:prstGeom prst="roundRect">
            <a:avLst/>
          </a:prstGeom>
          <a:solidFill>
            <a:srgbClr val="CA4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55999" tIns="144000" bIns="144000" rtlCol="0" anchor="ctr"/>
          <a:lstStyle/>
          <a:p>
            <a:r>
              <a:rPr lang="en-GB" b="1" dirty="0">
                <a:solidFill>
                  <a:schemeClr val="bg1"/>
                </a:solidFill>
              </a:rPr>
              <a:t>Good Friday </a:t>
            </a:r>
            <a:r>
              <a:rPr lang="en-GB" dirty="0">
                <a:solidFill>
                  <a:schemeClr val="bg1"/>
                </a:solidFill>
              </a:rPr>
              <a:t>- Jesus was nailed to the cross and died. His friends put him in a tomb and covered it with a large rock. </a:t>
            </a:r>
          </a:p>
        </p:txBody>
      </p:sp>
      <p:sp>
        <p:nvSpPr>
          <p:cNvPr id="8" name="Rectangle: Rounded Corners 7"/>
          <p:cNvSpPr/>
          <p:nvPr/>
        </p:nvSpPr>
        <p:spPr>
          <a:xfrm>
            <a:off x="2099685" y="2466701"/>
            <a:ext cx="6283899" cy="546555"/>
          </a:xfrm>
          <a:prstGeom prst="round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55999" tIns="144000" bIns="144000" rtlCol="0" anchor="ctr"/>
          <a:lstStyle/>
          <a:p>
            <a:r>
              <a:rPr lang="en-GB" b="1" dirty="0"/>
              <a:t>Saturday </a:t>
            </a:r>
            <a:r>
              <a:rPr lang="en-GB" dirty="0"/>
              <a:t>- Jesus remained in the tomb. </a:t>
            </a:r>
          </a:p>
        </p:txBody>
      </p:sp>
      <p:sp>
        <p:nvSpPr>
          <p:cNvPr id="12" name="Rectangle: Rounded Corners 11"/>
          <p:cNvSpPr/>
          <p:nvPr/>
        </p:nvSpPr>
        <p:spPr>
          <a:xfrm>
            <a:off x="3401568" y="3517033"/>
            <a:ext cx="4498847" cy="28620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He had come back to visit his friends. He told them to teach others about God’s love. 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b="1" dirty="0">
                <a:solidFill>
                  <a:schemeClr val="tx1"/>
                </a:solidFill>
              </a:rPr>
              <a:t>“Tell the people to believe in me, even if they can’t see me.” </a:t>
            </a:r>
            <a:br>
              <a:rPr lang="en-GB" b="1" dirty="0">
                <a:solidFill>
                  <a:schemeClr val="tx1"/>
                </a:solidFill>
              </a:rPr>
            </a:br>
            <a:endParaRPr lang="en-GB" b="1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And then Jesus went up to Heaven to live with his Father.</a:t>
            </a:r>
          </a:p>
        </p:txBody>
      </p:sp>
      <p:sp>
        <p:nvSpPr>
          <p:cNvPr id="17" name="Rectangle: Rounded Corners 10">
            <a:extLst>
              <a:ext uri="{FF2B5EF4-FFF2-40B4-BE49-F238E27FC236}">
                <a16:creationId xmlns:a16="http://schemas.microsoft.com/office/drawing/2014/main" id="{34C3B85C-CBDF-764B-B0A5-027A2FEE3A2D}"/>
              </a:ext>
            </a:extLst>
          </p:cNvPr>
          <p:cNvSpPr/>
          <p:nvPr/>
        </p:nvSpPr>
        <p:spPr>
          <a:xfrm>
            <a:off x="2099684" y="3058521"/>
            <a:ext cx="6283900" cy="529652"/>
          </a:xfrm>
          <a:prstGeom prst="roundRect">
            <a:avLst/>
          </a:prstGeom>
          <a:solidFill>
            <a:srgbClr val="CA4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55999" tIns="144000" bIns="144000" rtlCol="0" anchor="ctr"/>
          <a:lstStyle/>
          <a:p>
            <a:r>
              <a:rPr lang="en-GB" b="1" dirty="0">
                <a:solidFill>
                  <a:schemeClr val="bg1"/>
                </a:solidFill>
              </a:rPr>
              <a:t>Easter Sunday </a:t>
            </a:r>
            <a:r>
              <a:rPr lang="en-GB" dirty="0">
                <a:solidFill>
                  <a:schemeClr val="bg1"/>
                </a:solidFill>
              </a:rPr>
              <a:t>- Jesus rose from the dead!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24B6056-20C5-EE4D-B7C1-E5EDA2BF514F}"/>
              </a:ext>
            </a:extLst>
          </p:cNvPr>
          <p:cNvSpPr/>
          <p:nvPr/>
        </p:nvSpPr>
        <p:spPr>
          <a:xfrm>
            <a:off x="941446" y="1381021"/>
            <a:ext cx="2316480" cy="2316480"/>
          </a:xfrm>
          <a:prstGeom prst="ellipse">
            <a:avLst/>
          </a:prstGeom>
          <a:blipFill>
            <a:blip r:embed="rId2"/>
            <a:srcRect/>
            <a:stretch>
              <a:fillRect l="-37290" t="-2923" r="-31850" b="233"/>
            </a:stretch>
          </a:blipFill>
          <a:ln w="28575"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B8F0867-7FFA-A348-B6D1-C4E4C9BA9F1D}"/>
              </a:ext>
            </a:extLst>
          </p:cNvPr>
          <p:cNvSpPr/>
          <p:nvPr/>
        </p:nvSpPr>
        <p:spPr>
          <a:xfrm>
            <a:off x="941446" y="1886944"/>
            <a:ext cx="2316480" cy="2316480"/>
          </a:xfrm>
          <a:prstGeom prst="ellipse">
            <a:avLst/>
          </a:prstGeom>
          <a:blipFill>
            <a:blip r:embed="rId3"/>
            <a:srcRect/>
            <a:stretch>
              <a:fillRect l="-20710" r="-20710"/>
            </a:stretch>
          </a:blipFill>
          <a:ln w="28575">
            <a:solidFill>
              <a:srgbClr val="CA46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12BDEF6-C4E0-6E4B-86FC-1BF90FCE7A65}"/>
              </a:ext>
            </a:extLst>
          </p:cNvPr>
          <p:cNvGrpSpPr/>
          <p:nvPr/>
        </p:nvGrpSpPr>
        <p:grpSpPr>
          <a:xfrm>
            <a:off x="941446" y="3051080"/>
            <a:ext cx="2323937" cy="2325661"/>
            <a:chOff x="2243298" y="3186387"/>
            <a:chExt cx="2323937" cy="2325661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AC7C8EE-AF7B-7840-9D6A-6FF6B30A4181}"/>
                </a:ext>
              </a:extLst>
            </p:cNvPr>
            <p:cNvSpPr/>
            <p:nvPr/>
          </p:nvSpPr>
          <p:spPr>
            <a:xfrm flipH="1">
              <a:off x="2250755" y="3186387"/>
              <a:ext cx="2316480" cy="2316480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41775AC-D3E9-624C-95D7-F0689F0C8C3F}"/>
                </a:ext>
              </a:extLst>
            </p:cNvPr>
            <p:cNvSpPr/>
            <p:nvPr/>
          </p:nvSpPr>
          <p:spPr>
            <a:xfrm flipH="1">
              <a:off x="2243298" y="3195568"/>
              <a:ext cx="2316480" cy="2316480"/>
            </a:xfrm>
            <a:prstGeom prst="ellipse">
              <a:avLst/>
            </a:prstGeom>
            <a:blipFill>
              <a:blip r:embed="rId4"/>
              <a:srcRect/>
              <a:stretch>
                <a:fillRect l="3777" t="7837" r="3777" b="-71745"/>
              </a:stretch>
            </a:blipFill>
            <a:ln w="28575">
              <a:solidFill>
                <a:srgbClr val="CA46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D02C02C6-C77A-1A46-89BC-8B03DA27D984}"/>
              </a:ext>
            </a:extLst>
          </p:cNvPr>
          <p:cNvSpPr/>
          <p:nvPr/>
        </p:nvSpPr>
        <p:spPr>
          <a:xfrm>
            <a:off x="941446" y="2466701"/>
            <a:ext cx="2316480" cy="2316480"/>
          </a:xfrm>
          <a:prstGeom prst="ellipse">
            <a:avLst/>
          </a:prstGeom>
          <a:blipFill>
            <a:blip r:embed="rId5"/>
            <a:srcRect/>
            <a:stretch>
              <a:fillRect l="-20904" t="-559" r="-21500" b="-138"/>
            </a:stretch>
          </a:blipFill>
          <a:ln w="28575"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55E626-221B-5840-A644-40DCCB2260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074" y="3595614"/>
            <a:ext cx="980143" cy="313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67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  <p:bldP spid="7" grpId="1" animBg="1"/>
      <p:bldP spid="8" grpId="0" animBg="1"/>
      <p:bldP spid="8" grpId="1" animBg="1"/>
      <p:bldP spid="12" grpId="0"/>
      <p:bldP spid="17" grpId="0" animBg="1"/>
      <p:bldP spid="4" grpId="0" animBg="1"/>
      <p:bldP spid="4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CA4692"/>
                </a:solidFill>
                <a:latin typeface="+mn-lt"/>
              </a:rPr>
              <a:t>Who Celebrates Easter?</a:t>
            </a:r>
          </a:p>
        </p:txBody>
      </p:sp>
      <p:sp>
        <p:nvSpPr>
          <p:cNvPr id="2" name="Rectangle: Rounded Corners 1"/>
          <p:cNvSpPr/>
          <p:nvPr/>
        </p:nvSpPr>
        <p:spPr>
          <a:xfrm>
            <a:off x="2601282" y="1504374"/>
            <a:ext cx="5787068" cy="757381"/>
          </a:xfrm>
          <a:prstGeom prst="round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0" rtlCol="0" anchor="ctr"/>
          <a:lstStyle/>
          <a:p>
            <a:r>
              <a:rPr lang="en-GB" dirty="0"/>
              <a:t>Easter is celebrated by Christians all over the world.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85"/>
          <a:stretch/>
        </p:blipFill>
        <p:spPr>
          <a:xfrm>
            <a:off x="-8180070" y="1473201"/>
            <a:ext cx="3684145" cy="187490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1" b="37133"/>
          <a:stretch/>
        </p:blipFill>
        <p:spPr>
          <a:xfrm>
            <a:off x="-8185298" y="3571996"/>
            <a:ext cx="3686621" cy="1855077"/>
          </a:xfrm>
          <a:prstGeom prst="rect">
            <a:avLst/>
          </a:prstGeom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6267CEDA-D8B3-2940-98B3-C36BAF80E8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928" y="2628100"/>
            <a:ext cx="2250422" cy="3542145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4F604E1-B5E9-684A-A7B3-6E30FEF13B1E}"/>
              </a:ext>
            </a:extLst>
          </p:cNvPr>
          <p:cNvSpPr/>
          <p:nvPr/>
        </p:nvSpPr>
        <p:spPr>
          <a:xfrm>
            <a:off x="755650" y="1473201"/>
            <a:ext cx="3154218" cy="3154218"/>
          </a:xfrm>
          <a:prstGeom prst="ellipse">
            <a:avLst/>
          </a:prstGeom>
          <a:blipFill>
            <a:blip r:embed="rId5"/>
            <a:stretch>
              <a:fillRect l="-52510" t="-982" r="-16630" b="-1708"/>
            </a:stretch>
          </a:blipFill>
          <a:ln w="28575">
            <a:solidFill>
              <a:srgbClr val="CA46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2F2BF2E-C233-7F4C-AA96-D04D15FF9726}"/>
              </a:ext>
            </a:extLst>
          </p:cNvPr>
          <p:cNvSpPr/>
          <p:nvPr/>
        </p:nvSpPr>
        <p:spPr>
          <a:xfrm>
            <a:off x="3129598" y="3348107"/>
            <a:ext cx="2365218" cy="2365218"/>
          </a:xfrm>
          <a:prstGeom prst="ellipse">
            <a:avLst/>
          </a:prstGeom>
          <a:blipFill>
            <a:blip r:embed="rId6"/>
            <a:srcRect/>
            <a:stretch>
              <a:fillRect l="-21355" t="-488" r="-34513" b="-3386"/>
            </a:stretch>
          </a:blipFill>
          <a:ln w="28575"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42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3449782" y="2153729"/>
            <a:ext cx="4499773" cy="441863"/>
          </a:xfrm>
          <a:prstGeom prst="round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2000" rtlCol="0" anchor="ctr"/>
          <a:lstStyle/>
          <a:p>
            <a:r>
              <a:rPr lang="en-GB" dirty="0"/>
              <a:t>In churches all over the world. 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CA4692"/>
                </a:solidFill>
                <a:latin typeface="+mn-lt"/>
              </a:rPr>
              <a:t>Where Do People Celebrate Easter?</a:t>
            </a:r>
          </a:p>
        </p:txBody>
      </p:sp>
      <p:pic>
        <p:nvPicPr>
          <p:cNvPr id="6" name="Picture 5" descr="A picture containing text, outdoor, building, tower&#10;&#10;Description automatically generated">
            <a:extLst>
              <a:ext uri="{FF2B5EF4-FFF2-40B4-BE49-F238E27FC236}">
                <a16:creationId xmlns:a16="http://schemas.microsoft.com/office/drawing/2014/main" id="{B0B8A855-FFB7-B240-A394-C4C0B8344D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915" y="1748810"/>
            <a:ext cx="6764640" cy="4261944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1822168" y="1446699"/>
            <a:ext cx="5490133" cy="1083049"/>
          </a:xfrm>
          <a:prstGeom prst="roundRect">
            <a:avLst/>
          </a:prstGeom>
          <a:solidFill>
            <a:srgbClr val="CA4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r>
              <a:rPr lang="en-GB" dirty="0">
                <a:solidFill>
                  <a:schemeClr val="bg1"/>
                </a:solidFill>
              </a:rPr>
              <a:t>Services sometimes start at midnight of Easter Eve. Candles are used in churches all over the world to start the midnight celebrations.</a:t>
            </a:r>
          </a:p>
        </p:txBody>
      </p:sp>
      <p:sp>
        <p:nvSpPr>
          <p:cNvPr id="9" name="Rectangle: Rounded Corners 8"/>
          <p:cNvSpPr/>
          <p:nvPr/>
        </p:nvSpPr>
        <p:spPr>
          <a:xfrm>
            <a:off x="2770820" y="2703850"/>
            <a:ext cx="3592827" cy="961893"/>
          </a:xfrm>
          <a:prstGeom prst="round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In Greece, fireworks are sometimes used to start the service.</a:t>
            </a:r>
          </a:p>
        </p:txBody>
      </p:sp>
      <p:sp>
        <p:nvSpPr>
          <p:cNvPr id="10" name="Rectangle: Rounded Corners 9"/>
          <p:cNvSpPr/>
          <p:nvPr/>
        </p:nvSpPr>
        <p:spPr>
          <a:xfrm>
            <a:off x="1323792" y="2449665"/>
            <a:ext cx="6830834" cy="768644"/>
          </a:xfrm>
          <a:prstGeom prst="roundRect">
            <a:avLst/>
          </a:prstGeom>
          <a:solidFill>
            <a:srgbClr val="CA4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28000" rtlCol="0" anchor="ctr"/>
          <a:lstStyle/>
          <a:p>
            <a:r>
              <a:rPr lang="en-GB" dirty="0">
                <a:solidFill>
                  <a:schemeClr val="bg1"/>
                </a:solidFill>
              </a:rPr>
              <a:t>Churches are often filled with flowers on Easter Day - these represent new life.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4" b="30555"/>
          <a:stretch/>
        </p:blipFill>
        <p:spPr>
          <a:xfrm>
            <a:off x="-3867508" y="4712452"/>
            <a:ext cx="3721459" cy="15442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5" b="22451"/>
          <a:stretch/>
        </p:blipFill>
        <p:spPr>
          <a:xfrm>
            <a:off x="-7778749" y="4712453"/>
            <a:ext cx="3816350" cy="1544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595D84-F3D1-1F41-9EAF-33D0B3B58A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18" y="2055588"/>
            <a:ext cx="594064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EAC249-A129-A346-BD16-AEBED0834F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134" y="1990339"/>
            <a:ext cx="594064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6FE06E-11AE-2843-859C-A09A8E9B9D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53" y="2631794"/>
            <a:ext cx="594064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1A61C5-E7C5-6D44-8EB5-23BD21878F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299" y="2691034"/>
            <a:ext cx="594064" cy="6858000"/>
          </a:xfrm>
          <a:prstGeom prst="rect">
            <a:avLst/>
          </a:prstGeom>
        </p:spPr>
      </p:pic>
      <p:pic>
        <p:nvPicPr>
          <p:cNvPr id="18" name="Picture 17" descr="A picture containing fireworks, outdoor object&#10;&#10;Description automatically generated">
            <a:extLst>
              <a:ext uri="{FF2B5EF4-FFF2-40B4-BE49-F238E27FC236}">
                <a16:creationId xmlns:a16="http://schemas.microsoft.com/office/drawing/2014/main" id="{764C7549-0FFE-744B-A3FF-EE2C9639CB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780" y="3788472"/>
            <a:ext cx="3344906" cy="2529747"/>
          </a:xfrm>
          <a:prstGeom prst="rect">
            <a:avLst/>
          </a:prstGeom>
        </p:spPr>
      </p:pic>
      <p:sp>
        <p:nvSpPr>
          <p:cNvPr id="13" name="Rectangle: Rounded Corners 12"/>
          <p:cNvSpPr/>
          <p:nvPr/>
        </p:nvSpPr>
        <p:spPr>
          <a:xfrm>
            <a:off x="2019750" y="3529825"/>
            <a:ext cx="6166714" cy="719882"/>
          </a:xfrm>
          <a:prstGeom prst="round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15999" rtlCol="0" anchor="ctr"/>
          <a:lstStyle/>
          <a:p>
            <a:r>
              <a:rPr lang="en-GB" dirty="0"/>
              <a:t>Christians also celebrate Easter in </a:t>
            </a:r>
            <a:br>
              <a:rPr lang="en-GB" dirty="0"/>
            </a:br>
            <a:r>
              <a:rPr lang="en-GB" dirty="0"/>
              <a:t>their own homes.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C7ECD8D-943E-0942-B815-8B5C43A30DDA}"/>
              </a:ext>
            </a:extLst>
          </p:cNvPr>
          <p:cNvGrpSpPr/>
          <p:nvPr/>
        </p:nvGrpSpPr>
        <p:grpSpPr>
          <a:xfrm>
            <a:off x="-1635131" y="1981295"/>
            <a:ext cx="7605351" cy="5768979"/>
            <a:chOff x="-1081746" y="2517629"/>
            <a:chExt cx="7605351" cy="576897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D4F1B5D-FDCE-8449-882E-A0F383E74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68282" y="2517629"/>
              <a:ext cx="4786844" cy="4867661"/>
            </a:xfrm>
            <a:prstGeom prst="rect">
              <a:avLst/>
            </a:prstGeom>
          </p:spPr>
        </p:pic>
        <p:pic>
          <p:nvPicPr>
            <p:cNvPr id="25" name="Picture 24" descr="A white and green flower&#10;&#10;Description automatically generated with low confidence">
              <a:extLst>
                <a:ext uri="{FF2B5EF4-FFF2-40B4-BE49-F238E27FC236}">
                  <a16:creationId xmlns:a16="http://schemas.microsoft.com/office/drawing/2014/main" id="{826426E2-B32C-2E44-8C99-6D6C35C40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9696" y="5756861"/>
              <a:ext cx="2603909" cy="2529747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63A1AEC-6D83-6349-B1A8-B4A4BA72F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6596" y="6067496"/>
              <a:ext cx="1627357" cy="158100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4F20A54-312D-F14F-B791-DEE3F7C30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81746" y="5173512"/>
              <a:ext cx="3008730" cy="2923038"/>
            </a:xfrm>
            <a:prstGeom prst="rect">
              <a:avLst/>
            </a:prstGeom>
          </p:spPr>
        </p:pic>
        <p:pic>
          <p:nvPicPr>
            <p:cNvPr id="23" name="Picture 22" descr="A close up of a flower&#10;&#10;Description automatically generated with medium confidence">
              <a:extLst>
                <a:ext uri="{FF2B5EF4-FFF2-40B4-BE49-F238E27FC236}">
                  <a16:creationId xmlns:a16="http://schemas.microsoft.com/office/drawing/2014/main" id="{8110706A-5DC0-E542-8C54-1D8CE8FED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5668" y="4764441"/>
              <a:ext cx="3163456" cy="32293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972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  <p:bldP spid="7" grpId="1" animBg="1"/>
      <p:bldP spid="9" grpId="0" animBg="1"/>
      <p:bldP spid="9" grpId="1" animBg="1"/>
      <p:bldP spid="10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CA4692"/>
                </a:solidFill>
                <a:latin typeface="+mn-lt"/>
              </a:rPr>
              <a:t>How Do People Celebrate Easter?</a:t>
            </a:r>
          </a:p>
        </p:txBody>
      </p:sp>
      <p:sp>
        <p:nvSpPr>
          <p:cNvPr id="2" name="Rectangle: Rounded Corners 1"/>
          <p:cNvSpPr/>
          <p:nvPr/>
        </p:nvSpPr>
        <p:spPr>
          <a:xfrm>
            <a:off x="755650" y="1573361"/>
            <a:ext cx="6466815" cy="441863"/>
          </a:xfrm>
          <a:prstGeom prst="round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By going to church for a special Easter service.</a:t>
            </a:r>
          </a:p>
        </p:txBody>
      </p:sp>
      <p:sp>
        <p:nvSpPr>
          <p:cNvPr id="9" name="Rectangle: Rounded Corners 8"/>
          <p:cNvSpPr/>
          <p:nvPr/>
        </p:nvSpPr>
        <p:spPr>
          <a:xfrm>
            <a:off x="755649" y="3200299"/>
            <a:ext cx="6895981" cy="441863"/>
          </a:xfrm>
          <a:prstGeom prst="round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By eating a special meal with friends and family.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53959" y="3923293"/>
            <a:ext cx="6043656" cy="1395569"/>
            <a:chOff x="753959" y="3923293"/>
            <a:chExt cx="6043656" cy="1395569"/>
          </a:xfrm>
        </p:grpSpPr>
        <p:sp>
          <p:nvSpPr>
            <p:cNvPr id="18" name="Rectangle: Rounded Corners 17"/>
            <p:cNvSpPr/>
            <p:nvPr/>
          </p:nvSpPr>
          <p:spPr>
            <a:xfrm>
              <a:off x="908049" y="3923293"/>
              <a:ext cx="5889566" cy="1395569"/>
            </a:xfrm>
            <a:prstGeom prst="roundRect">
              <a:avLst/>
            </a:prstGeom>
            <a:solidFill>
              <a:srgbClr val="CA46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0" name="Rectangle: Rounded Corners 9"/>
            <p:cNvSpPr/>
            <p:nvPr/>
          </p:nvSpPr>
          <p:spPr>
            <a:xfrm>
              <a:off x="753959" y="3923398"/>
              <a:ext cx="5179326" cy="1386000"/>
            </a:xfrm>
            <a:prstGeom prst="roundRect">
              <a:avLst/>
            </a:prstGeom>
            <a:solidFill>
              <a:srgbClr val="CA46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solidFill>
                    <a:schemeClr val="bg1"/>
                  </a:solidFill>
                </a:rPr>
                <a:t>By giving chocolate eggs, going on Easter egg hunts, decorating an egg. Eggs are used as a symbol of new life. </a:t>
              </a:r>
            </a:p>
          </p:txBody>
        </p:sp>
      </p:grpSp>
      <p:sp>
        <p:nvSpPr>
          <p:cNvPr id="13" name="Rectangle: Rounded Corners 12"/>
          <p:cNvSpPr/>
          <p:nvPr/>
        </p:nvSpPr>
        <p:spPr>
          <a:xfrm>
            <a:off x="755648" y="5613710"/>
            <a:ext cx="3592065" cy="441863"/>
          </a:xfrm>
          <a:prstGeom prst="round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By eating hot cross buns. </a:t>
            </a:r>
          </a:p>
        </p:txBody>
      </p:sp>
      <p:sp>
        <p:nvSpPr>
          <p:cNvPr id="7" name="Rectangle: Rounded Corners 6"/>
          <p:cNvSpPr/>
          <p:nvPr/>
        </p:nvSpPr>
        <p:spPr>
          <a:xfrm>
            <a:off x="755650" y="2382758"/>
            <a:ext cx="4903278" cy="466719"/>
          </a:xfrm>
          <a:prstGeom prst="roundRect">
            <a:avLst/>
          </a:prstGeom>
          <a:solidFill>
            <a:srgbClr val="CA4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>
                <a:solidFill>
                  <a:schemeClr val="bg1"/>
                </a:solidFill>
              </a:rPr>
              <a:t>By giving Easter cards. </a:t>
            </a:r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309624" y="1220637"/>
            <a:ext cx="1147313" cy="1277643"/>
            <a:chOff x="6309624" y="1220637"/>
            <a:chExt cx="1147313" cy="1277643"/>
          </a:xfrm>
        </p:grpSpPr>
        <p:sp>
          <p:nvSpPr>
            <p:cNvPr id="4" name="Oval 3"/>
            <p:cNvSpPr/>
            <p:nvPr/>
          </p:nvSpPr>
          <p:spPr>
            <a:xfrm>
              <a:off x="6309624" y="1220637"/>
              <a:ext cx="1147313" cy="1147313"/>
            </a:xfrm>
            <a:prstGeom prst="ellipse">
              <a:avLst/>
            </a:prstGeom>
            <a:solidFill>
              <a:srgbClr val="4DB1E3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9624" y="1321677"/>
              <a:ext cx="1097426" cy="1176603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5088360" y="2046955"/>
            <a:ext cx="931446" cy="1157182"/>
            <a:chOff x="5088360" y="2046955"/>
            <a:chExt cx="931446" cy="1157182"/>
          </a:xfrm>
        </p:grpSpPr>
        <p:sp>
          <p:nvSpPr>
            <p:cNvPr id="14" name="Oval 13"/>
            <p:cNvSpPr/>
            <p:nvPr/>
          </p:nvSpPr>
          <p:spPr>
            <a:xfrm>
              <a:off x="5088360" y="2145007"/>
              <a:ext cx="931446" cy="931446"/>
            </a:xfrm>
            <a:prstGeom prst="ellipse">
              <a:avLst/>
            </a:prstGeom>
            <a:solidFill>
              <a:srgbClr val="CA4692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5116714" y="2046955"/>
              <a:ext cx="818261" cy="1157182"/>
              <a:chOff x="167149" y="0"/>
              <a:chExt cx="4849398" cy="6858000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149" y="0"/>
                <a:ext cx="4849398" cy="6858000"/>
              </a:xfrm>
              <a:prstGeom prst="rect">
                <a:avLst/>
              </a:prstGeom>
            </p:spPr>
          </p:pic>
          <p:sp>
            <p:nvSpPr>
              <p:cNvPr id="23" name="Rectangle 22"/>
              <p:cNvSpPr/>
              <p:nvPr/>
            </p:nvSpPr>
            <p:spPr>
              <a:xfrm>
                <a:off x="3027144" y="4339086"/>
                <a:ext cx="994835" cy="1274623"/>
              </a:xfrm>
              <a:prstGeom prst="rect">
                <a:avLst/>
              </a:prstGeom>
              <a:solidFill>
                <a:srgbClr val="FAF3F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7222465" y="2760810"/>
            <a:ext cx="1147313" cy="1268935"/>
            <a:chOff x="7222465" y="2760810"/>
            <a:chExt cx="1147313" cy="1268935"/>
          </a:xfrm>
        </p:grpSpPr>
        <p:sp>
          <p:nvSpPr>
            <p:cNvPr id="15" name="Oval 14"/>
            <p:cNvSpPr/>
            <p:nvPr/>
          </p:nvSpPr>
          <p:spPr>
            <a:xfrm>
              <a:off x="7222465" y="2804728"/>
              <a:ext cx="1147313" cy="1147313"/>
            </a:xfrm>
            <a:prstGeom prst="ellipse">
              <a:avLst/>
            </a:prstGeom>
            <a:solidFill>
              <a:srgbClr val="4DB1E3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63" y="2760815"/>
              <a:ext cx="132029" cy="126893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1378" y="2760810"/>
              <a:ext cx="151433" cy="1268934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5794998" y="3699477"/>
            <a:ext cx="1708345" cy="1795559"/>
            <a:chOff x="5794998" y="3699477"/>
            <a:chExt cx="1708345" cy="1795559"/>
          </a:xfrm>
        </p:grpSpPr>
        <p:sp>
          <p:nvSpPr>
            <p:cNvPr id="17" name="Oval 16"/>
            <p:cNvSpPr/>
            <p:nvPr/>
          </p:nvSpPr>
          <p:spPr>
            <a:xfrm>
              <a:off x="5794998" y="3786691"/>
              <a:ext cx="1708345" cy="1708345"/>
            </a:xfrm>
            <a:prstGeom prst="ellipse">
              <a:avLst/>
            </a:prstGeom>
            <a:solidFill>
              <a:srgbClr val="CA4692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9180" y="3699477"/>
              <a:ext cx="1319979" cy="1648967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3805086" y="5363662"/>
            <a:ext cx="1037447" cy="970652"/>
            <a:chOff x="3805086" y="5363662"/>
            <a:chExt cx="1037447" cy="970652"/>
          </a:xfrm>
        </p:grpSpPr>
        <p:sp>
          <p:nvSpPr>
            <p:cNvPr id="16" name="Oval 15"/>
            <p:cNvSpPr/>
            <p:nvPr/>
          </p:nvSpPr>
          <p:spPr>
            <a:xfrm>
              <a:off x="3852832" y="5363662"/>
              <a:ext cx="941957" cy="941957"/>
            </a:xfrm>
            <a:prstGeom prst="ellipse">
              <a:avLst/>
            </a:prstGeom>
            <a:solidFill>
              <a:srgbClr val="4DB1E3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5086" y="5531887"/>
              <a:ext cx="1037447" cy="802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694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3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CA4692"/>
                </a:solidFill>
                <a:latin typeface="+mn-lt"/>
              </a:rPr>
              <a:t>The True Meaning of Easter</a:t>
            </a:r>
          </a:p>
        </p:txBody>
      </p:sp>
      <p:sp>
        <p:nvSpPr>
          <p:cNvPr id="2" name="Rectangle: Rounded Corners 1"/>
          <p:cNvSpPr/>
          <p:nvPr/>
        </p:nvSpPr>
        <p:spPr>
          <a:xfrm>
            <a:off x="3192650" y="1995509"/>
            <a:ext cx="5087211" cy="716694"/>
          </a:xfrm>
          <a:prstGeom prst="round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r>
              <a:rPr lang="en-GB" dirty="0"/>
              <a:t>For Christians, the true meaning of Easter is to Celebrate when Jesus rose from the dead.</a:t>
            </a:r>
          </a:p>
        </p:txBody>
      </p:sp>
      <p:pic>
        <p:nvPicPr>
          <p:cNvPr id="5" name="Picture 4" descr="A statue of a person&#10;&#10;Description automatically generated with medium confidence">
            <a:extLst>
              <a:ext uri="{FF2B5EF4-FFF2-40B4-BE49-F238E27FC236}">
                <a16:creationId xmlns:a16="http://schemas.microsoft.com/office/drawing/2014/main" id="{47B07E8D-549A-BA4C-A3C9-C8C23F591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799" y="1473201"/>
            <a:ext cx="8859309" cy="538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20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180D27B9-5640-447B-B5C0-DD73573B2821}" vid="{310EF2B5-F8B8-4941-8818-76ED4D5D30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F1D58CD823C7479560FD5F8967C1F1" ma:contentTypeVersion="12" ma:contentTypeDescription="Create a new document." ma:contentTypeScope="" ma:versionID="40755d1cde60ec6cb5e2b386a4293d36">
  <xsd:schema xmlns:xsd="http://www.w3.org/2001/XMLSchema" xmlns:xs="http://www.w3.org/2001/XMLSchema" xmlns:p="http://schemas.microsoft.com/office/2006/metadata/properties" xmlns:ns2="c5686c5e-4ce3-4954-b50f-cec62f637e87" xmlns:ns3="7aef2d5f-2ce9-4332-b231-5c563cf1bcbf" targetNamespace="http://schemas.microsoft.com/office/2006/metadata/properties" ma:root="true" ma:fieldsID="3dcaa098bfd765f82ba5fbedfa3aee2d" ns2:_="" ns3:_="">
    <xsd:import namespace="c5686c5e-4ce3-4954-b50f-cec62f637e87"/>
    <xsd:import namespace="7aef2d5f-2ce9-4332-b231-5c563cf1bcb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686c5e-4ce3-4954-b50f-cec62f637e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ef2d5f-2ce9-4332-b231-5c563cf1bcb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B7421BC-1F3A-48D5-99BC-E6E315B6EDBE}"/>
</file>

<file path=customXml/itemProps2.xml><?xml version="1.0" encoding="utf-8"?>
<ds:datastoreItem xmlns:ds="http://schemas.openxmlformats.org/officeDocument/2006/customXml" ds:itemID="{91F56637-8193-4F10-808E-97A1621EFFAB}"/>
</file>

<file path=customXml/itemProps3.xml><?xml version="1.0" encoding="utf-8"?>
<ds:datastoreItem xmlns:ds="http://schemas.openxmlformats.org/officeDocument/2006/customXml" ds:itemID="{51A0F41A-C5BB-4623-A8FB-6DCD394B0A0E}"/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232</TotalTime>
  <Words>322</Words>
  <Application>Microsoft Office PowerPoint</Application>
  <PresentationFormat>On-screen Show (4:3)</PresentationFormat>
  <Paragraphs>30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Twinkl</vt:lpstr>
      <vt:lpstr>Arial</vt:lpstr>
      <vt:lpstr>Calibri</vt:lpstr>
      <vt:lpstr>Office Theme</vt:lpstr>
      <vt:lpstr>PowerPoint Presentation</vt:lpstr>
      <vt:lpstr>Why Do People Celebrate Easter?</vt:lpstr>
      <vt:lpstr>The Easter Story</vt:lpstr>
      <vt:lpstr>Who Celebrates Easter?</vt:lpstr>
      <vt:lpstr>Where Do People Celebrate Easter?</vt:lpstr>
      <vt:lpstr>How Do People Celebrate Easter?</vt:lpstr>
      <vt:lpstr>The True Meaning of Easter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Shantal Paley</dc:creator>
  <cp:lastModifiedBy>Lucy Swift</cp:lastModifiedBy>
  <cp:revision>32</cp:revision>
  <dcterms:created xsi:type="dcterms:W3CDTF">2019-01-15T09:20:55Z</dcterms:created>
  <dcterms:modified xsi:type="dcterms:W3CDTF">2021-02-11T13:37:06Z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0x01010021F1D58CD823C7479560FD5F8967C1F1</vt:lpwstr>
  </property>
</Properties>
</file>